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7" r:id="rId2"/>
    <p:sldId id="256" r:id="rId3"/>
    <p:sldId id="258" r:id="rId4"/>
    <p:sldId id="261" r:id="rId5"/>
    <p:sldId id="259" r:id="rId6"/>
    <p:sldId id="260" r:id="rId7"/>
    <p:sldId id="263" r:id="rId8"/>
    <p:sldId id="264" r:id="rId9"/>
    <p:sldId id="266" r:id="rId10"/>
    <p:sldId id="265" r:id="rId11"/>
    <p:sldId id="268" r:id="rId12"/>
    <p:sldId id="267" r:id="rId13"/>
    <p:sldId id="277" r:id="rId14"/>
    <p:sldId id="270" r:id="rId15"/>
    <p:sldId id="269" r:id="rId16"/>
    <p:sldId id="271" r:id="rId17"/>
    <p:sldId id="272" r:id="rId18"/>
    <p:sldId id="278" r:id="rId19"/>
    <p:sldId id="274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08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F7792-B7C5-4359-A163-A84F4CC3C1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902B6-F656-4600-AA3C-BFB09C4C2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 ছবিতে কি</a:t>
            </a:r>
            <a:r>
              <a:rPr lang="bn-BD" baseline="0" dirty="0" smtClean="0"/>
              <a:t> করা হচ্ছে? সার প্রয়োগ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মাত্রায় সার ব্যবহার না করলে কী হয় ?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8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ছবির</a:t>
            </a:r>
            <a:r>
              <a:rPr lang="bn-BD" baseline="0" dirty="0" smtClean="0"/>
              <a:t> পরিবেশ কেমন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2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এগুলো</a:t>
            </a:r>
            <a:r>
              <a:rPr lang="bn-BD" baseline="0" dirty="0" smtClean="0"/>
              <a:t> কি সার, এগুলো জমিতে প্রয়োগ করলে কি হয়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67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আমরা</a:t>
            </a:r>
            <a:r>
              <a:rPr lang="bn-BD" baseline="0" dirty="0" smtClean="0"/>
              <a:t> এতক্ষণ সারের ব্যবহার সম্পর্কে জানলাম। এসো এবার সার ব্যবহারের আগে করণীয় সম্পর্কে জেনে নেই । ছবি দেখিয়ে প্রশ্ন করা হবে- মাটি কেন পরীক্ষা করা দরকার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71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পরিমিত সার ব্যবহারের সুফল ও কুফল সম্পর্কে দলীয় ভাবে প্রতিবেদন লিখতে বলবেন। শিক্ষক প্রতিবেদ</a:t>
            </a:r>
            <a:r>
              <a:rPr lang="en-US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সংগ্রহ ও মূল্যায়ন করবেন।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9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মুখে বলবেন শিক্ষার্থীরা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আজকের ক্লাশে তোমাদের– বলে স্লাইড শো করবেন।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ছবিগুলো</a:t>
            </a:r>
            <a:r>
              <a:rPr lang="bn-IN" baseline="0" dirty="0" smtClean="0"/>
              <a:t> লক্ষ্য কর ? ফলন কি এক রকম </a:t>
            </a:r>
            <a:r>
              <a:rPr lang="bn-BD" baseline="0" dirty="0" smtClean="0"/>
              <a:t>হবে</a:t>
            </a:r>
            <a:r>
              <a:rPr lang="bn-IN" baseline="0" dirty="0" smtClean="0"/>
              <a:t> ? কেন নয় ?</a:t>
            </a:r>
            <a:r>
              <a:rPr lang="bn-BD" baseline="0" dirty="0" smtClean="0"/>
              <a:t> প্রথম ছবির ধান গাছের রং ভিন্ন রকম কেন ? পরের ছবির পাতাগুলোর রং </a:t>
            </a:r>
            <a:r>
              <a:rPr lang="bn-BD" baseline="0" smtClean="0"/>
              <a:t>একরকম নয় কেন ?</a:t>
            </a:r>
            <a:r>
              <a:rPr lang="bn-IN" baseline="0" smtClean="0"/>
              <a:t> </a:t>
            </a:r>
            <a:r>
              <a:rPr lang="bn-IN" baseline="0" dirty="0" smtClean="0"/>
              <a:t>উত্তর আসবে জমিতে সার প্রয়োগের ভিন্নতার কারনে তখনই পাঠ ঘোষণা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মুখে বলবেন –আমাদের আজকের পাঠ- এরপর স্লাইড শো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7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শিক্ষার্থীকে</a:t>
            </a:r>
            <a:r>
              <a:rPr lang="bn-BD" baseline="0" dirty="0" smtClean="0"/>
              <a:t> প্রশ্ন করতে হবে– মানুষের খাদ্য দেখানোর পর- এবার ছবিতে কি দেখ</a:t>
            </a:r>
            <a:r>
              <a:rPr lang="en-US" baseline="0" dirty="0" err="1" smtClean="0"/>
              <a:t>ছো</a:t>
            </a:r>
            <a:r>
              <a:rPr lang="bn-BD" baseline="0" dirty="0" smtClean="0"/>
              <a:t> ? ফসল। এবার বলতো ফসলের খাদ্য কি ? উত্তর আসবে – সার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7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চলো শিক্ষার্থীরা</a:t>
            </a:r>
            <a:r>
              <a:rPr lang="bn-IN" baseline="0" dirty="0" smtClean="0"/>
              <a:t> এবার একটি ভিডিও দেখি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কি করা</a:t>
            </a:r>
            <a:r>
              <a:rPr lang="bn-BD" baseline="0" dirty="0" smtClean="0"/>
              <a:t> হচ্ছে ? ফলন ভাল হয় নাই কেন ?</a:t>
            </a:r>
            <a:r>
              <a:rPr lang="en-US" baseline="0" dirty="0" smtClean="0"/>
              <a:t> </a:t>
            </a:r>
            <a:r>
              <a:rPr lang="bn-BD" baseline="0" dirty="0" smtClean="0"/>
              <a:t>তাহলে আমাদের কি করা উচিত ? উত্তর আসবে পরিমিত মাত্রায় সার প্রয়োগের করা দরকার।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6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সার ব্যবহার করলে আমাদের কি করা উচিত?</a:t>
            </a:r>
            <a:endParaRPr lang="en-US" sz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কি করা হচ্ছে ? </a:t>
            </a:r>
            <a:r>
              <a:rPr lang="bn-BD" dirty="0" smtClean="0"/>
              <a:t>মাটি পরীক্ষা না করে সার ব্যবহার করলে কি হবে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902B6-F656-4600-AA3C-BFB09C4C2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1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B18-70FA-4811-A28B-CB7FDE952F6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C729-371B-41DF-9A91-1ABA1DE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4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AB18-70FA-4811-A28B-CB7FDE952F6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EC729-371B-41DF-9A91-1ABA1DE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1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3845" y="6195378"/>
            <a:ext cx="2057400" cy="365125"/>
          </a:xfrm>
          <a:prstGeom prst="rect">
            <a:avLst/>
          </a:prstGeom>
        </p:spPr>
        <p:txBody>
          <a:bodyPr/>
          <a:lstStyle/>
          <a:p>
            <a:fld id="{76EAED52-C9A4-47E5-A296-A9CB9951707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0C16AB-4383-4596-B5D4-B7FDC421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3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AB18-70FA-4811-A28B-CB7FDE952F60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EC729-371B-41DF-9A91-1ABA1DE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56" r:id="rId12"/>
    <p:sldLayoutId id="214748375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gif"/><Relationship Id="rId7" Type="http://schemas.openxmlformats.org/officeDocument/2006/relationships/image" Target="../media/image40.jp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0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304800"/>
            <a:ext cx="2667000" cy="6858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04800"/>
            <a:ext cx="1411230" cy="143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984031" y="2743200"/>
            <a:ext cx="7175937" cy="139065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সার কাকে বলে 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98000">
              <a:schemeClr val="accent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50" y="3429000"/>
            <a:ext cx="4722549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34815"/>
            <a:ext cx="4716687" cy="3134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4510"/>
            <a:ext cx="2414604" cy="3235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9619" y="3770055"/>
            <a:ext cx="3399115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সার ব্যবহারের পূর্বে মাটি পরীক্ষা করা হয়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1" y="104560"/>
            <a:ext cx="8915400" cy="6747934"/>
          </a:xfrm>
          <a:prstGeom prst="roundRect">
            <a:avLst>
              <a:gd name="adj" fmla="val 466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21" y="3200400"/>
            <a:ext cx="3938954" cy="2529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1" y="6142969"/>
            <a:ext cx="7391400" cy="4971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 কম হয় অন্য দিকে খরচ বাড়ে কেন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53000" y="3195296"/>
            <a:ext cx="3880838" cy="2529408"/>
            <a:chOff x="296776" y="609600"/>
            <a:chExt cx="4582184" cy="32919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03" r="12282"/>
            <a:stretch/>
          </p:blipFill>
          <p:spPr>
            <a:xfrm>
              <a:off x="296776" y="609600"/>
              <a:ext cx="2294023" cy="32919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03" r="12282"/>
            <a:stretch/>
          </p:blipFill>
          <p:spPr>
            <a:xfrm>
              <a:off x="2584937" y="609600"/>
              <a:ext cx="2294023" cy="32919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304800" y="2199382"/>
            <a:ext cx="4128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 ব্যবহারের পরও ফলন কম হওয়ার কারণ ক?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349" y="152400"/>
            <a:ext cx="3938954" cy="2621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22170" y="5713440"/>
            <a:ext cx="41283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 কেমন হয়েছে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928" y="1046200"/>
            <a:ext cx="444533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মাত্রায় সার প্রয়োগ না করায়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274" y="76200"/>
            <a:ext cx="8915400" cy="6619075"/>
          </a:xfrm>
          <a:prstGeom prst="roundRect">
            <a:avLst>
              <a:gd name="adj" fmla="val 466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32" r="25000" b="12061"/>
          <a:stretch/>
        </p:blipFill>
        <p:spPr>
          <a:xfrm>
            <a:off x="4653359" y="989544"/>
            <a:ext cx="4391302" cy="350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34500" y="5128442"/>
            <a:ext cx="431832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উর্বরতা নষ্ট হয়েছে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043" y="4895671"/>
            <a:ext cx="3706757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চাষে  অনুপযোগী পরিবেশ বা নষ্ট পরিবেশ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16" y="1040564"/>
            <a:ext cx="4373717" cy="3455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05400" y="253425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 মাখায় হাত কেন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0">
              <a:srgbClr val="F8B049"/>
            </a:gs>
            <a:gs pos="11000">
              <a:srgbClr val="F8B049"/>
            </a:gs>
            <a:gs pos="48000">
              <a:srgbClr val="FEE7F2"/>
            </a:gs>
            <a:gs pos="67000">
              <a:srgbClr val="F952A0"/>
            </a:gs>
            <a:gs pos="100000">
              <a:srgbClr val="C50849"/>
            </a:gs>
            <a:gs pos="92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62" y="144517"/>
            <a:ext cx="1564728" cy="104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সার প্রয়োগ করলে কী হয় ?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996" y="1670547"/>
            <a:ext cx="3416081" cy="2907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207"/>
          <a:stretch/>
        </p:blipFill>
        <p:spPr>
          <a:xfrm>
            <a:off x="342754" y="1413640"/>
            <a:ext cx="4229246" cy="342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7"/>
          <p:cNvSpPr/>
          <p:nvPr/>
        </p:nvSpPr>
        <p:spPr>
          <a:xfrm flipH="1">
            <a:off x="4152827" y="2779860"/>
            <a:ext cx="1600346" cy="668722"/>
          </a:xfrm>
          <a:prstGeom prst="rightArrow">
            <a:avLst>
              <a:gd name="adj1" fmla="val 50000"/>
              <a:gd name="adj2" fmla="val 8325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4562" y="5616714"/>
            <a:ext cx="812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পুষ্টি উপাদান যোগ হয় এবং মাটি উর্বর হয়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363766" y="4965932"/>
            <a:ext cx="1034923" cy="488074"/>
          </a:xfrm>
          <a:prstGeom prst="rightArrow">
            <a:avLst>
              <a:gd name="adj1" fmla="val 50000"/>
              <a:gd name="adj2" fmla="val 83259"/>
            </a:avLst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534" y="76200"/>
            <a:ext cx="8881534" cy="6705600"/>
          </a:xfrm>
          <a:prstGeom prst="roundRect">
            <a:avLst>
              <a:gd name="adj" fmla="val 858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00400" y="304800"/>
            <a:ext cx="2667000" cy="6858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57150" h="38100" prst="artDeco"/>
            </a:sp3d>
          </a:bodyPr>
          <a:lstStyle/>
          <a:p>
            <a:pPr algn="ctr"/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048000"/>
            <a:ext cx="8077199" cy="2667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BD" sz="4000" dirty="0" smtClean="0"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সার ব্যবহারের পূর্বে কী করা উচিত ? সুষম সার ব্যবহারে কী কী উপকার পাওয়া যায় ?</a:t>
            </a:r>
            <a:endParaRPr lang="en-US" sz="4000" dirty="0"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86" y="52552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346" y="6172200"/>
            <a:ext cx="881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 করে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গুনাগুন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পুষ্টি উপাদান কি পরিমাণে আছে তা জানার জন্য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384" y="3218476"/>
            <a:ext cx="3810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19400" y="5626233"/>
            <a:ext cx="377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পরীক্ষা করা হচ্ছে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080"/>
          <a:stretch/>
        </p:blipFill>
        <p:spPr>
          <a:xfrm>
            <a:off x="157655" y="262244"/>
            <a:ext cx="4208494" cy="2365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349" y="250577"/>
            <a:ext cx="4234071" cy="2377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50376" y="2697155"/>
            <a:ext cx="784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নমুনা সংগ্রহ করা হচ্ছে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1783" y="5486400"/>
            <a:ext cx="1501286" cy="6018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 ?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46" y="3343185"/>
            <a:ext cx="3778254" cy="2234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9" grpId="0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tx2">
              <a:lumMod val="75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466" y="228600"/>
            <a:ext cx="8864599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487991">
            <a:off x="5627440" y="1928219"/>
            <a:ext cx="694339" cy="37316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858861" y="2819400"/>
            <a:ext cx="694339" cy="37316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518725">
            <a:off x="5367761" y="3972889"/>
            <a:ext cx="1028948" cy="38076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021529" y="4556614"/>
            <a:ext cx="668484" cy="32112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205888">
            <a:off x="2619942" y="3972743"/>
            <a:ext cx="780592" cy="38105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2199978" y="2865747"/>
            <a:ext cx="780592" cy="38105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3073549">
            <a:off x="2396931" y="1647343"/>
            <a:ext cx="780592" cy="38105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4013370" y="1320631"/>
            <a:ext cx="751218" cy="39595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1511" y="6172200"/>
            <a:ext cx="8523889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পরীক্ষিত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কোন ফসল চাষ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যাবে 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135" y="2393119"/>
            <a:ext cx="798183" cy="118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930" y="1243680"/>
            <a:ext cx="752042" cy="111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312" y="4098528"/>
            <a:ext cx="798183" cy="118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650" y="4937394"/>
            <a:ext cx="798183" cy="118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548" y="4159581"/>
            <a:ext cx="798183" cy="118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060" y="2579707"/>
            <a:ext cx="798183" cy="118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076" y="783461"/>
            <a:ext cx="798183" cy="118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653" y="6059"/>
            <a:ext cx="798183" cy="118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Group 30"/>
          <p:cNvGrpSpPr/>
          <p:nvPr/>
        </p:nvGrpSpPr>
        <p:grpSpPr>
          <a:xfrm>
            <a:off x="2595377" y="1509040"/>
            <a:ext cx="3639390" cy="3124251"/>
            <a:chOff x="2467318" y="1509040"/>
            <a:chExt cx="4200859" cy="33418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7318" y="1509040"/>
              <a:ext cx="4080244" cy="33418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4419600" y="2433081"/>
              <a:ext cx="2248577" cy="625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পরীক্ষিত মাটি</a:t>
              </a:r>
              <a:endPara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478" y="2178429"/>
            <a:ext cx="2553803" cy="155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815" y="621157"/>
            <a:ext cx="2360238" cy="1703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247" y="-37879"/>
            <a:ext cx="2965225" cy="1268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92" y="445559"/>
            <a:ext cx="2326692" cy="1679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59" y="2172865"/>
            <a:ext cx="1596127" cy="1820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65" y="3975113"/>
            <a:ext cx="2421421" cy="1747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581" y="4954136"/>
            <a:ext cx="2396379" cy="1218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16" y="4072912"/>
            <a:ext cx="2249622" cy="1627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tx2">
              <a:lumMod val="75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466" y="152400"/>
            <a:ext cx="8864599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41" y="424306"/>
            <a:ext cx="4699001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49" y="533400"/>
            <a:ext cx="4065459" cy="271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29115" y="374844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4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52400" y="152400"/>
            <a:ext cx="8839200" cy="65532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00400" y="304800"/>
            <a:ext cx="2667000" cy="6858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57150" h="38100" prst="artDeco"/>
            </a:sp3d>
          </a:bodyPr>
          <a:lstStyle/>
          <a:p>
            <a:pPr algn="ctr"/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85999"/>
            <a:ext cx="8458200" cy="297180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পরিমিত সার ব্যবহারের সুফল ও কুফল  সম্পর্কে </a:t>
            </a:r>
          </a:p>
          <a:p>
            <a:pPr algn="ctr"/>
            <a:r>
              <a:rPr lang="bn-BD" sz="40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দলীয়ভাবে  একটি প্রতিবেদন তৈরী কর।</a:t>
            </a:r>
            <a:endParaRPr lang="en-US" sz="4000" b="1" cap="none" spc="0" dirty="0">
              <a:ln w="1905"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52800"/>
            <a:ext cx="8458200" cy="3276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TriangleInverted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000" b="1" dirty="0" smtClean="0">
                <a:ln w="76200">
                  <a:solidFill>
                    <a:schemeClr val="accent3"/>
                  </a:solidFill>
                </a:ln>
                <a:gradFill flip="none" rotWithShape="1">
                  <a:gsLst>
                    <a:gs pos="0">
                      <a:srgbClr val="00B0F0"/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rgbClr val="0070C0"/>
                    </a:gs>
                    <a:gs pos="44160">
                      <a:schemeClr val="tx1"/>
                    </a:gs>
                    <a:gs pos="98000">
                      <a:srgbClr val="C0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 w="76200">
                <a:solidFill>
                  <a:schemeClr val="accent3"/>
                </a:solidFill>
              </a:ln>
              <a:gradFill flip="none" rotWithShape="1">
                <a:gsLst>
                  <a:gs pos="0">
                    <a:srgbClr val="00B0F0"/>
                  </a:gs>
                  <a:gs pos="23000">
                    <a:schemeClr val="accent2">
                      <a:lumMod val="89000"/>
                    </a:schemeClr>
                  </a:gs>
                  <a:gs pos="69000">
                    <a:srgbClr val="0070C0"/>
                  </a:gs>
                  <a:gs pos="44160">
                    <a:schemeClr val="tx1"/>
                  </a:gs>
                  <a:gs pos="98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6705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00400" y="152400"/>
            <a:ext cx="2133600" cy="4572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57150" h="38100" prst="artDeco"/>
            </a:sp3d>
          </a:bodyPr>
          <a:lstStyle/>
          <a:p>
            <a:pPr algn="ctr"/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সার প্রয়োগের আগে করণীয়-</a:t>
            </a:r>
            <a:endParaRPr lang="en-US" sz="3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7034" y="1321236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পরীক্ষা করা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7034" y="1748769"/>
            <a:ext cx="402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(ii) </a:t>
            </a:r>
            <a:r>
              <a:rPr lang="bn-BD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 কেমন ছিল তা জানা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034" y="2294811"/>
            <a:ext cx="554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BD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চাষকৃত পূর্ববর্তী ফসল সম্পর্কে জানা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124" y="2603365"/>
            <a:ext cx="230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 সঠিক ?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048000"/>
            <a:ext cx="191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053255"/>
            <a:ext cx="191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3324" y="3048000"/>
            <a:ext cx="194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6490" y="3053255"/>
            <a:ext cx="235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276" y="3581400"/>
            <a:ext cx="408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সুষম সার প্রয়োগে-</a:t>
            </a:r>
            <a:endParaRPr lang="en-US" sz="3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7034" y="4201944"/>
            <a:ext cx="390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পুষ্টি উপদান যোগ হয়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7034" y="4629477"/>
            <a:ext cx="312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(ii) </a:t>
            </a:r>
            <a:r>
              <a:rPr lang="bn-BD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জমির মাটি উর্বর হয়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7034" y="5175519"/>
            <a:ext cx="554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BD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পোকার উৎপাদন বাড়ে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8124" y="5484073"/>
            <a:ext cx="230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 সঠিক ?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5928708"/>
            <a:ext cx="191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5933963"/>
            <a:ext cx="191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93324" y="5928708"/>
            <a:ext cx="194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ii, 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66490" y="5933963"/>
            <a:ext cx="235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BD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41934" y="3127623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1566" y="60198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533400"/>
            <a:ext cx="7162800" cy="26714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bn-IN" sz="5400" b="1" cap="none" spc="0" dirty="0" smtClean="0">
                <a:ln w="9525" cap="rnd" cmpd="thinThick">
                  <a:gradFill flip="none" rotWithShape="1">
                    <a:gsLst>
                      <a:gs pos="0">
                        <a:srgbClr val="FFFF00"/>
                      </a:gs>
                      <a:gs pos="66876">
                        <a:schemeClr val="accent4">
                          <a:lumMod val="75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  <a:prstDash val="solid"/>
                </a:ln>
                <a:gradFill flip="none" rotWithShape="1">
                  <a:gsLst>
                    <a:gs pos="78554">
                      <a:srgbClr val="F53FDB"/>
                    </a:gs>
                    <a:gs pos="65576">
                      <a:srgbClr val="FFC000"/>
                    </a:gs>
                    <a:gs pos="0">
                      <a:srgbClr val="FFFF00"/>
                    </a:gs>
                    <a:gs pos="48000">
                      <a:srgbClr val="F53FDB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 w="9525" cap="rnd" cmpd="thinThick">
                <a:gradFill flip="none" rotWithShape="1">
                  <a:gsLst>
                    <a:gs pos="0">
                      <a:srgbClr val="FFFF00"/>
                    </a:gs>
                    <a:gs pos="66876">
                      <a:schemeClr val="accent4">
                        <a:lumMod val="75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prstDash val="solid"/>
              </a:ln>
              <a:gradFill flip="none" rotWithShape="1">
                <a:gsLst>
                  <a:gs pos="78554">
                    <a:srgbClr val="F53FDB"/>
                  </a:gs>
                  <a:gs pos="65576">
                    <a:srgbClr val="FFC000"/>
                  </a:gs>
                  <a:gs pos="0">
                    <a:srgbClr val="FFFF00"/>
                  </a:gs>
                  <a:gs pos="48000">
                    <a:srgbClr val="F53FDB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5334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6068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4" t="18921"/>
          <a:stretch/>
        </p:blipFill>
        <p:spPr>
          <a:xfrm>
            <a:off x="724050" y="633046"/>
            <a:ext cx="3601869" cy="2096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16" t="26471"/>
          <a:stretch/>
        </p:blipFill>
        <p:spPr>
          <a:xfrm>
            <a:off x="4893787" y="633046"/>
            <a:ext cx="3601869" cy="2096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355"/>
          <a:stretch/>
        </p:blipFill>
        <p:spPr>
          <a:xfrm>
            <a:off x="482812" y="3772406"/>
            <a:ext cx="3843107" cy="2171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486" y="3772406"/>
            <a:ext cx="3496468" cy="2171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5562600" y="5067300"/>
            <a:ext cx="990600" cy="8382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1776046"/>
            <a:ext cx="7848600" cy="3276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সার প্রয়োগ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>
                <a:lumMod val="95000"/>
              </a:schemeClr>
            </a:gs>
            <a:gs pos="95000">
              <a:schemeClr val="bg1"/>
            </a:gs>
            <a:gs pos="100000">
              <a:schemeClr val="accent5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85800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i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</a:t>
            </a:r>
            <a:r>
              <a:rPr lang="bn-IN" sz="40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</a:t>
            </a:r>
            <a:endParaRPr lang="en-US" sz="4000" b="1" i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836964"/>
            <a:ext cx="8153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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সার ক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980872"/>
            <a:ext cx="81534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^"/>
            </a:pP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মাটিতে সার ব্যবহারের আগে করণীয় ক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713119"/>
            <a:ext cx="81534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^"/>
            </a:pP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পরিমিত সার ব্যবহারের সুফল ও কুফল ব্যাখ্যা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bg1">
                <a:lumMod val="95000"/>
              </a:schemeClr>
            </a:gs>
            <a:gs pos="95000">
              <a:schemeClr val="bg1"/>
            </a:gs>
            <a:gs pos="100000">
              <a:srgbClr val="92D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6" r="5338"/>
          <a:stretch/>
        </p:blipFill>
        <p:spPr>
          <a:xfrm>
            <a:off x="2898775" y="834318"/>
            <a:ext cx="33464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62200" y="1303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তোমরা কি দেখছ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2667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 খাদ্য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1524" y="3276600"/>
            <a:ext cx="8229600" cy="2743200"/>
            <a:chOff x="233622" y="875458"/>
            <a:chExt cx="7647543" cy="25220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5383" y="936486"/>
              <a:ext cx="2441543" cy="24415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9130" y="875458"/>
              <a:ext cx="2522035" cy="2522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51" r="19689"/>
            <a:stretch/>
          </p:blipFill>
          <p:spPr>
            <a:xfrm>
              <a:off x="233622" y="875458"/>
              <a:ext cx="2543228" cy="2522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3197670" y="6197025"/>
            <a:ext cx="269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খাদ্য কি?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4" y="834318"/>
            <a:ext cx="8658726" cy="5374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469859" y="6245927"/>
            <a:ext cx="2280482" cy="4869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9" grpId="0"/>
      <p:bldP spid="9" grpId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3983" y="762000"/>
            <a:ext cx="75360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cap="none" spc="0" dirty="0" smtClean="0"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শিক্ষার্থীরা..</a:t>
            </a:r>
          </a:p>
          <a:p>
            <a:pPr algn="ctr"/>
            <a:r>
              <a:rPr lang="bn-IN" sz="4000" cap="none" spc="0" dirty="0" smtClean="0"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bn-BD" sz="4000" cap="none" spc="0" dirty="0" smtClean="0"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 সুষম সার কী তা বলতে পারবে</a:t>
            </a:r>
            <a:endParaRPr lang="en-US" sz="4000" cap="none" spc="0" dirty="0"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2400" y="152400"/>
            <a:ext cx="8839200" cy="6553200"/>
          </a:xfrm>
          <a:prstGeom prst="bevel">
            <a:avLst>
              <a:gd name="adj" fmla="val 2871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" y="440323"/>
            <a:ext cx="389763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295492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বেশী মাত্রায় সার প্রয়োগ করা হচ্ছে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986" y="457200"/>
            <a:ext cx="382934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613559" y="381000"/>
            <a:ext cx="43780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 মন খারাপ কেন</a:t>
            </a:r>
            <a:r>
              <a:rPr lang="en-US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7968" y="2971800"/>
            <a:ext cx="2515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উৎপাদন কম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783" y="3571220"/>
            <a:ext cx="8252017" cy="2829580"/>
          </a:xfrm>
          <a:prstGeom prst="rect">
            <a:avLst/>
          </a:prstGeom>
          <a:noFill/>
        </p:spPr>
      </p:sp>
      <p:sp>
        <p:nvSpPr>
          <p:cNvPr id="12" name="Freeform 11"/>
          <p:cNvSpPr/>
          <p:nvPr/>
        </p:nvSpPr>
        <p:spPr>
          <a:xfrm>
            <a:off x="3305905" y="4614306"/>
            <a:ext cx="2509771" cy="743406"/>
          </a:xfrm>
          <a:custGeom>
            <a:avLst/>
            <a:gdLst>
              <a:gd name="connsiteX0" fmla="*/ 0 w 2509771"/>
              <a:gd name="connsiteY0" fmla="*/ 371703 h 743406"/>
              <a:gd name="connsiteX1" fmla="*/ 1254886 w 2509771"/>
              <a:gd name="connsiteY1" fmla="*/ 0 h 743406"/>
              <a:gd name="connsiteX2" fmla="*/ 2509772 w 2509771"/>
              <a:gd name="connsiteY2" fmla="*/ 371703 h 743406"/>
              <a:gd name="connsiteX3" fmla="*/ 1254886 w 2509771"/>
              <a:gd name="connsiteY3" fmla="*/ 743406 h 743406"/>
              <a:gd name="connsiteX4" fmla="*/ 0 w 2509771"/>
              <a:gd name="connsiteY4" fmla="*/ 371703 h 7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9771" h="743406">
                <a:moveTo>
                  <a:pt x="0" y="371703"/>
                </a:moveTo>
                <a:cubicBezTo>
                  <a:pt x="0" y="166417"/>
                  <a:pt x="561832" y="0"/>
                  <a:pt x="1254886" y="0"/>
                </a:cubicBezTo>
                <a:cubicBezTo>
                  <a:pt x="1947940" y="0"/>
                  <a:pt x="2509772" y="166417"/>
                  <a:pt x="2509772" y="371703"/>
                </a:cubicBezTo>
                <a:cubicBezTo>
                  <a:pt x="2509772" y="576989"/>
                  <a:pt x="1947940" y="743406"/>
                  <a:pt x="1254886" y="743406"/>
                </a:cubicBezTo>
                <a:cubicBezTo>
                  <a:pt x="561832" y="743406"/>
                  <a:pt x="0" y="576989"/>
                  <a:pt x="0" y="37170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27" tIns="139349" rIns="398027" bIns="1393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0" kern="120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উৎপাদন</a:t>
            </a:r>
            <a:endPara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6200000">
            <a:off x="4481883" y="4343511"/>
            <a:ext cx="157815" cy="252758"/>
          </a:xfrm>
          <a:custGeom>
            <a:avLst/>
            <a:gdLst>
              <a:gd name="connsiteX0" fmla="*/ 0 w 157815"/>
              <a:gd name="connsiteY0" fmla="*/ 50552 h 252758"/>
              <a:gd name="connsiteX1" fmla="*/ 78908 w 157815"/>
              <a:gd name="connsiteY1" fmla="*/ 50552 h 252758"/>
              <a:gd name="connsiteX2" fmla="*/ 78908 w 157815"/>
              <a:gd name="connsiteY2" fmla="*/ 0 h 252758"/>
              <a:gd name="connsiteX3" fmla="*/ 157815 w 157815"/>
              <a:gd name="connsiteY3" fmla="*/ 126379 h 252758"/>
              <a:gd name="connsiteX4" fmla="*/ 78908 w 157815"/>
              <a:gd name="connsiteY4" fmla="*/ 252758 h 252758"/>
              <a:gd name="connsiteX5" fmla="*/ 78908 w 157815"/>
              <a:gd name="connsiteY5" fmla="*/ 202206 h 252758"/>
              <a:gd name="connsiteX6" fmla="*/ 0 w 157815"/>
              <a:gd name="connsiteY6" fmla="*/ 202206 h 252758"/>
              <a:gd name="connsiteX7" fmla="*/ 0 w 157815"/>
              <a:gd name="connsiteY7" fmla="*/ 50552 h 2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815" h="252758">
                <a:moveTo>
                  <a:pt x="0" y="50552"/>
                </a:moveTo>
                <a:lnTo>
                  <a:pt x="78908" y="50552"/>
                </a:lnTo>
                <a:lnTo>
                  <a:pt x="78908" y="0"/>
                </a:lnTo>
                <a:lnTo>
                  <a:pt x="157815" y="126379"/>
                </a:lnTo>
                <a:lnTo>
                  <a:pt x="78908" y="252758"/>
                </a:lnTo>
                <a:lnTo>
                  <a:pt x="78908" y="202206"/>
                </a:lnTo>
                <a:lnTo>
                  <a:pt x="0" y="202206"/>
                </a:lnTo>
                <a:lnTo>
                  <a:pt x="0" y="5055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0552" rIns="47344" bIns="5055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467707" y="3573135"/>
            <a:ext cx="4186168" cy="743406"/>
          </a:xfrm>
          <a:custGeom>
            <a:avLst/>
            <a:gdLst>
              <a:gd name="connsiteX0" fmla="*/ 0 w 4186168"/>
              <a:gd name="connsiteY0" fmla="*/ 371703 h 743406"/>
              <a:gd name="connsiteX1" fmla="*/ 2093084 w 4186168"/>
              <a:gd name="connsiteY1" fmla="*/ 0 h 743406"/>
              <a:gd name="connsiteX2" fmla="*/ 4186168 w 4186168"/>
              <a:gd name="connsiteY2" fmla="*/ 371703 h 743406"/>
              <a:gd name="connsiteX3" fmla="*/ 2093084 w 4186168"/>
              <a:gd name="connsiteY3" fmla="*/ 743406 h 743406"/>
              <a:gd name="connsiteX4" fmla="*/ 0 w 4186168"/>
              <a:gd name="connsiteY4" fmla="*/ 371703 h 7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6168" h="743406">
                <a:moveTo>
                  <a:pt x="0" y="371703"/>
                </a:moveTo>
                <a:cubicBezTo>
                  <a:pt x="0" y="166417"/>
                  <a:pt x="937106" y="0"/>
                  <a:pt x="2093084" y="0"/>
                </a:cubicBezTo>
                <a:cubicBezTo>
                  <a:pt x="3249062" y="0"/>
                  <a:pt x="4186168" y="166417"/>
                  <a:pt x="4186168" y="371703"/>
                </a:cubicBezTo>
                <a:cubicBezTo>
                  <a:pt x="4186168" y="576989"/>
                  <a:pt x="3249062" y="743406"/>
                  <a:pt x="2093084" y="743406"/>
                </a:cubicBezTo>
                <a:cubicBezTo>
                  <a:pt x="937106" y="743406"/>
                  <a:pt x="0" y="576989"/>
                  <a:pt x="0" y="37170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800" tIns="140619" rIns="644800" bIns="14061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500" kern="1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পরীক্ষা করা</a:t>
            </a:r>
            <a:endParaRPr lang="en-US" sz="25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5202678">
            <a:off x="4510936" y="5376658"/>
            <a:ext cx="159129" cy="252758"/>
          </a:xfrm>
          <a:custGeom>
            <a:avLst/>
            <a:gdLst>
              <a:gd name="connsiteX0" fmla="*/ 0 w 159129"/>
              <a:gd name="connsiteY0" fmla="*/ 50552 h 252758"/>
              <a:gd name="connsiteX1" fmla="*/ 79565 w 159129"/>
              <a:gd name="connsiteY1" fmla="*/ 50552 h 252758"/>
              <a:gd name="connsiteX2" fmla="*/ 79565 w 159129"/>
              <a:gd name="connsiteY2" fmla="*/ 0 h 252758"/>
              <a:gd name="connsiteX3" fmla="*/ 159129 w 159129"/>
              <a:gd name="connsiteY3" fmla="*/ 126379 h 252758"/>
              <a:gd name="connsiteX4" fmla="*/ 79565 w 159129"/>
              <a:gd name="connsiteY4" fmla="*/ 252758 h 252758"/>
              <a:gd name="connsiteX5" fmla="*/ 79565 w 159129"/>
              <a:gd name="connsiteY5" fmla="*/ 202206 h 252758"/>
              <a:gd name="connsiteX6" fmla="*/ 0 w 159129"/>
              <a:gd name="connsiteY6" fmla="*/ 202206 h 252758"/>
              <a:gd name="connsiteX7" fmla="*/ 0 w 159129"/>
              <a:gd name="connsiteY7" fmla="*/ 50552 h 2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129" h="252758">
                <a:moveTo>
                  <a:pt x="0" y="50552"/>
                </a:moveTo>
                <a:lnTo>
                  <a:pt x="79565" y="50552"/>
                </a:lnTo>
                <a:lnTo>
                  <a:pt x="79565" y="0"/>
                </a:lnTo>
                <a:lnTo>
                  <a:pt x="159129" y="126379"/>
                </a:lnTo>
                <a:lnTo>
                  <a:pt x="79565" y="252758"/>
                </a:lnTo>
                <a:lnTo>
                  <a:pt x="79565" y="202206"/>
                </a:lnTo>
                <a:lnTo>
                  <a:pt x="0" y="202206"/>
                </a:lnTo>
                <a:lnTo>
                  <a:pt x="0" y="5055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0551" rIns="47739" bIns="5055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282781" y="5657393"/>
            <a:ext cx="4675894" cy="743406"/>
          </a:xfrm>
          <a:custGeom>
            <a:avLst/>
            <a:gdLst>
              <a:gd name="connsiteX0" fmla="*/ 0 w 4675894"/>
              <a:gd name="connsiteY0" fmla="*/ 371703 h 743406"/>
              <a:gd name="connsiteX1" fmla="*/ 2337947 w 4675894"/>
              <a:gd name="connsiteY1" fmla="*/ 0 h 743406"/>
              <a:gd name="connsiteX2" fmla="*/ 4675894 w 4675894"/>
              <a:gd name="connsiteY2" fmla="*/ 371703 h 743406"/>
              <a:gd name="connsiteX3" fmla="*/ 2337947 w 4675894"/>
              <a:gd name="connsiteY3" fmla="*/ 743406 h 743406"/>
              <a:gd name="connsiteX4" fmla="*/ 0 w 4675894"/>
              <a:gd name="connsiteY4" fmla="*/ 371703 h 74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894" h="743406">
                <a:moveTo>
                  <a:pt x="0" y="371703"/>
                </a:moveTo>
                <a:cubicBezTo>
                  <a:pt x="0" y="166417"/>
                  <a:pt x="1046735" y="0"/>
                  <a:pt x="2337947" y="0"/>
                </a:cubicBezTo>
                <a:cubicBezTo>
                  <a:pt x="3629159" y="0"/>
                  <a:pt x="4675894" y="166417"/>
                  <a:pt x="4675894" y="371703"/>
                </a:cubicBezTo>
                <a:cubicBezTo>
                  <a:pt x="4675894" y="576989"/>
                  <a:pt x="3629159" y="743406"/>
                  <a:pt x="2337947" y="743406"/>
                </a:cubicBezTo>
                <a:cubicBezTo>
                  <a:pt x="1046735" y="743406"/>
                  <a:pt x="0" y="576989"/>
                  <a:pt x="0" y="37170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519" tIns="140619" rIns="716519" bIns="14061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500" kern="1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 মাত্রায় সার প্রয়োগ করা</a:t>
            </a:r>
            <a:endParaRPr lang="en-US" sz="250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26" t="46457" r="3925" b="12205"/>
          <a:stretch/>
        </p:blipFill>
        <p:spPr>
          <a:xfrm>
            <a:off x="4371272" y="5671276"/>
            <a:ext cx="429328" cy="6533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26" t="46457" r="3925" b="12205"/>
          <a:stretch/>
        </p:blipFill>
        <p:spPr>
          <a:xfrm>
            <a:off x="4346126" y="3666891"/>
            <a:ext cx="429328" cy="6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99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578</Words>
  <Application>Microsoft Office PowerPoint</Application>
  <PresentationFormat>On-screen Show (4:3)</PresentationFormat>
  <Paragraphs>91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174</cp:revision>
  <dcterms:created xsi:type="dcterms:W3CDTF">2015-06-01T12:33:48Z</dcterms:created>
  <dcterms:modified xsi:type="dcterms:W3CDTF">2016-10-18T06:58:03Z</dcterms:modified>
</cp:coreProperties>
</file>